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2" r:id="rId6"/>
    <p:sldId id="296" r:id="rId7"/>
    <p:sldId id="278" r:id="rId8"/>
    <p:sldId id="294" r:id="rId9"/>
    <p:sldId id="295" r:id="rId10"/>
    <p:sldId id="297" r:id="rId11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4" autoAdjust="0"/>
    <p:restoredTop sz="94667" autoAdjust="0"/>
  </p:normalViewPr>
  <p:slideViewPr>
    <p:cSldViewPr>
      <p:cViewPr>
        <p:scale>
          <a:sx n="83" d="100"/>
          <a:sy n="83" d="100"/>
        </p:scale>
        <p:origin x="-978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96F50-3B37-4708-8B49-E2888A1BB980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4D345-34F9-4CF1-AB86-917883F66F3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8798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1</a:t>
            </a:fld>
            <a:endParaRPr lang="es-EC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10</a:t>
            </a:fld>
            <a:endParaRPr lang="es-EC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2</a:t>
            </a:fld>
            <a:endParaRPr lang="es-EC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3</a:t>
            </a:fld>
            <a:endParaRPr lang="es-EC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4</a:t>
            </a:fld>
            <a:endParaRPr lang="es-EC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5</a:t>
            </a:fld>
            <a:endParaRPr lang="es-EC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6</a:t>
            </a:fld>
            <a:endParaRPr lang="es-EC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7</a:t>
            </a:fld>
            <a:endParaRPr lang="es-EC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8</a:t>
            </a:fld>
            <a:endParaRPr lang="es-EC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4D345-34F9-4CF1-AB86-917883F66F37}" type="slidenum">
              <a:rPr lang="es-EC" smtClean="0"/>
              <a:pPr/>
              <a:t>9</a:t>
            </a:fld>
            <a:endParaRPr 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D99F83E-7161-49C4-AB21-018C87F78953}" type="datetimeFigureOut">
              <a:rPr lang="es-EC" smtClean="0"/>
              <a:pPr/>
              <a:t>28/05/2014</a:t>
            </a:fld>
            <a:endParaRPr lang="es-EC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F7ED358-FD85-48EA-866D-259942FF5AA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hgQupKiM3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learninggamesforkids.com/health_games_body_parts.html" TargetMode="External"/><Relationship Id="rId5" Type="http://schemas.openxmlformats.org/officeDocument/2006/relationships/hyperlink" Target="http://www.youtube.com/watch?v=wiGEEJLLKd8" TargetMode="External"/><Relationship Id="rId4" Type="http://schemas.openxmlformats.org/officeDocument/2006/relationships/hyperlink" Target="http://www.youtube.com/watch?v=DR5qPNPGCm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1254125" y="620713"/>
            <a:ext cx="7889875" cy="3879850"/>
          </a:xfrm>
        </p:spPr>
        <p:txBody>
          <a:bodyPr>
            <a:noAutofit/>
          </a:bodyPr>
          <a:lstStyle/>
          <a:p>
            <a:pPr algn="ctr"/>
            <a:r>
              <a:rPr lang="es-EC" sz="4000" dirty="0" smtClean="0"/>
              <a:t>APLICACIÓN DE LAS TIC COMO ESTRATEGIA MEJORADORA DE LA ENSEÑANZA DEL INGLES</a:t>
            </a:r>
            <a:r>
              <a:rPr lang="es-ES" sz="4000" dirty="0" smtClean="0"/>
              <a:t>EN LA INSTITUCIÓN EDUCATIVA NORMAL SUPERIOR DE ENVIGADO </a:t>
            </a:r>
            <a:br>
              <a:rPr lang="es-ES" sz="4000" dirty="0" smtClean="0"/>
            </a:br>
            <a:endParaRPr lang="es-EC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863600" y="4292600"/>
            <a:ext cx="7164784" cy="1928813"/>
          </a:xfrm>
        </p:spPr>
        <p:txBody>
          <a:bodyPr>
            <a:normAutofit/>
          </a:bodyPr>
          <a:lstStyle/>
          <a:p>
            <a:pPr algn="r"/>
            <a:endParaRPr lang="es-EC" sz="2800" dirty="0" smtClean="0"/>
          </a:p>
          <a:p>
            <a:pPr marL="36576" indent="0" algn="r">
              <a:buNone/>
            </a:pPr>
            <a:r>
              <a:rPr lang="es-EC" sz="2800" b="1" dirty="0" smtClean="0"/>
              <a:t>MAESTRO:</a:t>
            </a:r>
            <a:r>
              <a:rPr lang="es-EC" sz="2800" b="1" dirty="0" smtClean="0">
                <a:solidFill>
                  <a:schemeClr val="tx1"/>
                </a:solidFill>
              </a:rPr>
              <a:t> CRISTINA GIRALDO CASTAÑO</a:t>
            </a:r>
            <a:endParaRPr lang="es-EC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>
                <a:solidFill>
                  <a:schemeClr val="tx1"/>
                </a:solidFill>
              </a:rPr>
              <a:t>RECOMENDACIONES</a:t>
            </a:r>
            <a:endParaRPr lang="es-EC" b="1" dirty="0">
              <a:solidFill>
                <a:schemeClr val="tx1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C" sz="3200" b="1" dirty="0" smtClean="0">
                <a:solidFill>
                  <a:schemeClr val="bg2">
                    <a:lumMod val="75000"/>
                  </a:schemeClr>
                </a:solidFill>
              </a:rPr>
              <a:t>Buscar canciones que sean alegres y divertidas de fácil comprensión.</a:t>
            </a:r>
            <a:endParaRPr lang="es-EC" sz="32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r>
              <a:rPr lang="es-EC" sz="3200" b="1" dirty="0" smtClean="0">
                <a:solidFill>
                  <a:schemeClr val="bg2">
                    <a:lumMod val="75000"/>
                  </a:schemeClr>
                </a:solidFill>
              </a:rPr>
              <a:t>Seleccionar juegos acorde con la edad de los alumnos</a:t>
            </a:r>
            <a:endParaRPr lang="es-EC" sz="32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C" sz="3200" b="1" dirty="0" smtClean="0">
                <a:solidFill>
                  <a:schemeClr val="bg2">
                    <a:lumMod val="75000"/>
                  </a:schemeClr>
                </a:solidFill>
              </a:rPr>
              <a:t>Motivar </a:t>
            </a:r>
            <a:r>
              <a:rPr lang="es-EC" sz="3200" b="1" dirty="0" smtClean="0">
                <a:solidFill>
                  <a:schemeClr val="bg2">
                    <a:lumMod val="75000"/>
                  </a:schemeClr>
                </a:solidFill>
              </a:rPr>
              <a:t>a los estudiantes y hacerles ver que el aprendizaje del ingles es algo fácil y divertido.</a:t>
            </a:r>
          </a:p>
          <a:p>
            <a:pPr algn="just"/>
            <a:r>
              <a:rPr lang="es-EC" sz="3200" b="1" dirty="0" smtClean="0">
                <a:solidFill>
                  <a:schemeClr val="bg2">
                    <a:lumMod val="75000"/>
                  </a:schemeClr>
                </a:solidFill>
              </a:rPr>
              <a:t>Los conocimientos adquiridos nos pueden servir para otras asignaturas.</a:t>
            </a:r>
            <a:endParaRPr lang="es-EC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C" b="1" dirty="0" smtClean="0"/>
              <a:t>PLANTEAMIENTO DEL PROBLEMA</a:t>
            </a:r>
            <a:r>
              <a:rPr lang="es-EC" dirty="0" smtClean="0"/>
              <a:t>	</a:t>
            </a:r>
            <a:endParaRPr lang="es-EC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esmotivación de los estudiantes hacia el ingles por la monotonía de las clases.</a:t>
            </a:r>
            <a:endParaRPr lang="es-EC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charset="0"/>
              <a:buChar char="•"/>
            </a:pPr>
            <a:r>
              <a:rPr lang="es-EC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arencia de herramientas tecnológicas en el aprendizaje del ingles.</a:t>
            </a:r>
          </a:p>
          <a:p>
            <a:pPr>
              <a:buFont typeface="Arial" charset="0"/>
              <a:buChar char="•"/>
            </a:pP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Siempre lo  conceptos se practican de la misma manera.</a:t>
            </a:r>
            <a:endParaRPr lang="es-EC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charset="0"/>
              <a:buChar char="•"/>
            </a:pPr>
            <a:endParaRPr lang="es-EC" dirty="0" smtClean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848"/>
            <a:ext cx="3324225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/>
              <a:t>J U S T I F I C A C I Ó N</a:t>
            </a:r>
            <a:endParaRPr lang="es-EC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      Esta estrategia mejoradora es viable pues no se requiere cambiar al maestro sino que éste se ayude de otros medios tales como los computadores, las grabadoras, los videos , etc. Para desarrollar su clase y de esta manera él no se desgaste tanto a la hora de enseñar usando tiza y tablero, además estos son  medios por los cuales se puede capturar mejor la atención de los estudiantes  por tal motivo se podrá optimizar </a:t>
            </a: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la enseñanza-aprendizaje </a:t>
            </a: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 dentro del aula de clase de una manera mejor.</a:t>
            </a:r>
            <a:endParaRPr lang="es-EC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es-EC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/>
            <a:r>
              <a:rPr lang="es-EC" b="1" dirty="0" smtClean="0"/>
              <a:t>O B J E T I V O  S</a:t>
            </a:r>
            <a:endParaRPr lang="es-EC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43608" y="1556792"/>
            <a:ext cx="6984776" cy="45259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C" dirty="0" smtClean="0"/>
              <a:t>	</a:t>
            </a:r>
            <a:r>
              <a:rPr lang="es-EC" b="1" dirty="0" smtClean="0">
                <a:solidFill>
                  <a:schemeClr val="bg2">
                    <a:lumMod val="50000"/>
                  </a:schemeClr>
                </a:solidFill>
              </a:rPr>
              <a:t>General</a:t>
            </a:r>
            <a:r>
              <a:rPr lang="es-EC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ctr">
              <a:buNone/>
            </a:pPr>
            <a:endParaRPr lang="es-EC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lograr un mejor aprendizaje de los alumnos a través del uso de las tic en la enseñanza del ingles.</a:t>
            </a:r>
          </a:p>
          <a:p>
            <a:pPr algn="just">
              <a:buNone/>
            </a:pPr>
            <a:endParaRPr lang="es-ES" dirty="0"/>
          </a:p>
          <a:p>
            <a:pPr algn="ctr">
              <a:buNone/>
            </a:pPr>
            <a:r>
              <a:rPr lang="es-EC" sz="2800" b="1" dirty="0" smtClean="0">
                <a:solidFill>
                  <a:schemeClr val="bg2">
                    <a:lumMod val="50000"/>
                  </a:schemeClr>
                </a:solidFill>
              </a:rPr>
              <a:t>       Específicos</a:t>
            </a:r>
            <a:r>
              <a:rPr lang="es-EC" sz="28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just">
              <a:buNone/>
            </a:pPr>
            <a:endParaRPr lang="es-EC" sz="2800" dirty="0"/>
          </a:p>
          <a:p>
            <a:pPr algn="just"/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Implementar las tic en el aula a la hora de guiar la clase de ingles.</a:t>
            </a:r>
          </a:p>
          <a:p>
            <a:pPr algn="just"/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Innovar la practica pedagógica  motivando a los estudiantes mediante distintas formas de transmisión de conocimientos.</a:t>
            </a:r>
          </a:p>
          <a:p>
            <a:pPr algn="just"/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Modificar la forma de evaluar el seguimiento de la asignatura a través de diferentes </a:t>
            </a:r>
            <a:r>
              <a:rPr lang="es-EC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s-EC" dirty="0" smtClean="0">
                <a:solidFill>
                  <a:schemeClr val="accent1">
                    <a:lumMod val="75000"/>
                  </a:schemeClr>
                </a:solidFill>
              </a:rPr>
              <a:t>ormas de aplicación del conocimiento adquirido.   </a:t>
            </a:r>
            <a:endParaRPr lang="es-EC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None/>
            </a:pP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es-EC" b="1" dirty="0" smtClean="0"/>
              <a:t>H I P O T E S I S</a:t>
            </a:r>
            <a:endParaRPr lang="es-EC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38600" cy="4697427"/>
          </a:xfrm>
        </p:spPr>
        <p:txBody>
          <a:bodyPr>
            <a:normAutofit fontScale="92500"/>
          </a:bodyPr>
          <a:lstStyle/>
          <a:p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las tic presentan distintas formas de explicar un mismo tema.</a:t>
            </a:r>
          </a:p>
          <a:p>
            <a:pPr marL="0" indent="0">
              <a:buNone/>
            </a:pPr>
            <a:endParaRPr lang="es-ES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los maestros no se van a desgastar tanto al explicar.</a:t>
            </a:r>
          </a:p>
          <a:p>
            <a:pPr marL="0" indent="0">
              <a:buNone/>
            </a:pPr>
            <a:endParaRPr lang="es-ES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dirty="0" smtClean="0">
                <a:solidFill>
                  <a:schemeClr val="bg2">
                    <a:lumMod val="75000"/>
                  </a:schemeClr>
                </a:solidFill>
              </a:rPr>
              <a:t>Los alumnos comprenderán con mayor facilidad los temas y al mismo tiempo se interesaran por la clase.</a:t>
            </a:r>
            <a:endParaRPr lang="es-EC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" name="9 Marcador de contenido" descr="QUIMICO EN PRACTIC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391150" y="3334544"/>
            <a:ext cx="1409700" cy="1057275"/>
          </a:xfrm>
        </p:spPr>
      </p:pic>
      <p:sp>
        <p:nvSpPr>
          <p:cNvPr id="7" name="2 Marcador de contenido"/>
          <p:cNvSpPr txBox="1">
            <a:spLocks/>
          </p:cNvSpPr>
          <p:nvPr/>
        </p:nvSpPr>
        <p:spPr>
          <a:xfrm>
            <a:off x="4786314" y="4214818"/>
            <a:ext cx="4038600" cy="4697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s-EC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4 Marcador de contenido" descr="TICS EN EDUCAC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0694" y="1785926"/>
            <a:ext cx="1652661" cy="1681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EC" sz="6600" b="1" dirty="0" smtClean="0">
                <a:latin typeface="Comic Sans MS" pitchFamily="66" charset="0"/>
              </a:rPr>
              <a:t>TABLA DE ACTIVIDADES</a:t>
            </a:r>
            <a:endParaRPr lang="es-EC" sz="6600" b="1" dirty="0">
              <a:latin typeface="Comic Sans MS" pitchFamily="66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85720" y="2928934"/>
          <a:ext cx="8643999" cy="2214578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857388"/>
                <a:gridCol w="3357587"/>
              </a:tblGrid>
              <a:tr h="73899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UNIDAD </a:t>
                      </a:r>
                      <a:endParaRPr lang="es-EC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9" marR="46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1475588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kumimoji="0" lang="es-EC" sz="2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Contenidos</a:t>
                      </a:r>
                      <a:endParaRPr kumimoji="0" lang="es-EC" sz="24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Recursos </a:t>
                      </a:r>
                      <a:r>
                        <a:rPr lang="es-EC" sz="2400" b="1" dirty="0">
                          <a:latin typeface="Times New Roman"/>
                          <a:ea typeface="Times New Roman"/>
                          <a:cs typeface="Times New Roman"/>
                        </a:rPr>
                        <a:t>utilizados</a:t>
                      </a:r>
                      <a:endParaRPr lang="es-EC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Actividades </a:t>
                      </a:r>
                      <a:r>
                        <a:rPr lang="es-EC" sz="2400" b="1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endParaRPr lang="es-EC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2400" b="1" dirty="0">
                          <a:latin typeface="Times New Roman"/>
                          <a:ea typeface="Times New Roman"/>
                          <a:cs typeface="Times New Roman"/>
                        </a:rPr>
                        <a:t>Entregables por el estudiante/trabajo en clase</a:t>
                      </a:r>
                      <a:endParaRPr lang="es-EC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338694"/>
              </p:ext>
            </p:extLst>
          </p:nvPr>
        </p:nvGraphicFramePr>
        <p:xfrm>
          <a:off x="214282" y="214289"/>
          <a:ext cx="8643999" cy="6359400"/>
        </p:xfrm>
        <a:graphic>
          <a:graphicData uri="http://schemas.openxmlformats.org/drawingml/2006/table">
            <a:tbl>
              <a:tblPr/>
              <a:tblGrid>
                <a:gridCol w="932340"/>
                <a:gridCol w="1818856"/>
                <a:gridCol w="2535216"/>
                <a:gridCol w="3357587"/>
              </a:tblGrid>
              <a:tr h="27870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endParaRPr lang="es-EC" sz="12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206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Contenidos</a:t>
                      </a:r>
                      <a:endParaRPr lang="es-EC" sz="12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>
                          <a:latin typeface="Comic Sans MS" pitchFamily="66" charset="0"/>
                          <a:ea typeface="Times New Roman"/>
                          <a:cs typeface="Times New Roman"/>
                        </a:rPr>
                        <a:t>Recursos utilizados</a:t>
                      </a:r>
                      <a:endParaRPr lang="es-EC" sz="12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Actividades 	</a:t>
                      </a:r>
                      <a:endParaRPr lang="es-EC" sz="12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Entregables por el estudiante/trabajo en clase</a:t>
                      </a:r>
                      <a:endParaRPr lang="es-EC" sz="12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Family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C" sz="1200" b="1" baseline="0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members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s-CO" sz="1200" u="sng" kern="1200" dirty="0" smtClean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  <a:hlinkClick r:id="rId3"/>
                        </a:rPr>
                        <a:t>https://www.youtube.com/watch?v=fhgQupKiM3c</a:t>
                      </a:r>
                      <a:endParaRPr kumimoji="0" lang="es-CO" sz="1200" kern="12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s-EC" sz="12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Los 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estudiantes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verán el video en el cual se enseña una canción acerca del tema  con ella deben aprender  los miembros de la familia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Identificaran los miembros de la familia una vez comprendan el contenido de la canción.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House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C" sz="1200" b="1" baseline="0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parts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s-EC" sz="1200" b="1" baseline="0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what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C" sz="1200" b="1" baseline="0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is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C" sz="1200" b="1" baseline="0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it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?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1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sng" kern="1200" dirty="0" smtClean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  <a:hlinkClick r:id="rId4"/>
                        </a:rPr>
                        <a:t>http://www.youtube.com/watch?v=DR5qPNPGCmY</a:t>
                      </a:r>
                      <a:endParaRPr kumimoji="0" lang="es-CO" sz="1200" kern="1200" dirty="0" smtClean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endParaRPr lang="es-EC" sz="1200" b="1" baseline="0" dirty="0">
                        <a:solidFill>
                          <a:schemeClr val="tx1"/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- En el video se presentara las partes de la casa con este los alumnos aprenderán la escritura, pronunciación y significado de el vocabulario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-los estudiantes  darán respuesta a la pregunta “</a:t>
                      </a: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what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is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it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? 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A la vez la practicaran y darán cuenta del vocabulario aprendido con el video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9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numbers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s-CO" sz="1200" u="sng" kern="1200" dirty="0" smtClean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  <a:hlinkClick r:id="rId5"/>
                        </a:rPr>
                        <a:t>http://www.youtube.com/watch?v=wiGEEJLLKd8</a:t>
                      </a:r>
                      <a:endParaRPr kumimoji="0" lang="es-CO" sz="1200" kern="12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Los estudiantes se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aprenderán la canción la cual les va a servir para memorizar los números en ingles.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Se  observara la pronunciación de los números.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Body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C" sz="1200" b="1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parts</a:t>
                      </a: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u="sng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http://www.youtube.com/watch?v=QkHQ0CYwjaI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u="sng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  <a:hlinkClick r:id="rId6"/>
                        </a:rPr>
                        <a:t>http://www.learninggamesforkids.com/health_games_body_parts.html</a:t>
                      </a:r>
                      <a:endParaRPr lang="es-EC" sz="1200" b="1" baseline="0" dirty="0">
                        <a:solidFill>
                          <a:schemeClr val="tx1"/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Se enseñaran el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vocabulario mediante un video luego este se repasara a través de distintos juegos 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15"/>
                        </a:spcAft>
                      </a:pP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se  evaluara lo aprendido a través de un juego llamado </a:t>
                      </a:r>
                      <a:r>
                        <a:rPr lang="es-EC" sz="1200" b="1" baseline="0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simon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C" sz="1200" b="1" baseline="0" dirty="0" err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says</a:t>
                      </a:r>
                      <a:r>
                        <a:rPr lang="es-EC" sz="12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  en el cual se vera si los estudiantes si comprendieron los conceptos abordados durante la  clase</a:t>
                      </a:r>
                      <a:endParaRPr lang="es-EC" sz="12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6069" marR="46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ctr"/>
            <a:r>
              <a:rPr lang="es-EC" b="1" dirty="0" smtClean="0">
                <a:solidFill>
                  <a:schemeClr val="tx1"/>
                </a:solidFill>
              </a:rPr>
              <a:t>RESULTADOS</a:t>
            </a:r>
            <a:endParaRPr lang="es-EC" b="1" dirty="0">
              <a:solidFill>
                <a:schemeClr val="tx1"/>
              </a:solidFill>
            </a:endParaRPr>
          </a:p>
        </p:txBody>
      </p:sp>
      <p:sp>
        <p:nvSpPr>
          <p:cNvPr id="15" name="14 Marcador de contenido"/>
          <p:cNvSpPr>
            <a:spLocks noGrp="1"/>
          </p:cNvSpPr>
          <p:nvPr>
            <p:ph sz="half" idx="1"/>
          </p:nvPr>
        </p:nvSpPr>
        <p:spPr>
          <a:xfrm>
            <a:off x="214282" y="1481328"/>
            <a:ext cx="8246150" cy="4948068"/>
          </a:xfrm>
        </p:spPr>
        <p:txBody>
          <a:bodyPr>
            <a:normAutofit/>
          </a:bodyPr>
          <a:lstStyle/>
          <a:p>
            <a:endParaRPr lang="es-EC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Prácticas </a:t>
            </a:r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virtuales, videos, simulaciones, evaluaciones</a:t>
            </a:r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 marL="36576" indent="0">
              <a:buNone/>
            </a:pPr>
            <a:endParaRPr lang="es-EC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Mejor aprendizaje</a:t>
            </a:r>
          </a:p>
          <a:p>
            <a:pPr marL="36576" indent="0">
              <a:buNone/>
            </a:pPr>
            <a:endParaRPr lang="es-EC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Obtener herramientas para otras asignaturas</a:t>
            </a:r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 marL="36576" indent="0">
              <a:buNone/>
            </a:pPr>
            <a:endParaRPr lang="es-EC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C" b="1" dirty="0">
                <a:solidFill>
                  <a:schemeClr val="bg2">
                    <a:lumMod val="75000"/>
                  </a:schemeClr>
                </a:solidFill>
              </a:rPr>
              <a:t>Ver el aprendizaje como algo divertido</a:t>
            </a:r>
          </a:p>
          <a:p>
            <a:pPr algn="just"/>
            <a:endParaRPr lang="es-EC" b="1" dirty="0" smtClean="0"/>
          </a:p>
          <a:p>
            <a:pPr marL="36576" indent="0">
              <a:buNone/>
            </a:pPr>
            <a:endParaRPr lang="es-EC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es-EC" b="1" dirty="0" smtClean="0">
                <a:solidFill>
                  <a:schemeClr val="tx1"/>
                </a:solidFill>
              </a:rPr>
              <a:t>CONCLUSIONES</a:t>
            </a:r>
            <a:endParaRPr lang="es-EC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2844" y="1481328"/>
            <a:ext cx="8461604" cy="4525963"/>
          </a:xfrm>
        </p:spPr>
        <p:txBody>
          <a:bodyPr>
            <a:normAutofit/>
          </a:bodyPr>
          <a:lstStyle/>
          <a:p>
            <a:pPr algn="just"/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Es importante la disposición tanto del maestro como del alumno a la hora de la clase.</a:t>
            </a:r>
          </a:p>
          <a:p>
            <a:pPr marL="36576" indent="0" algn="just">
              <a:buNone/>
            </a:pPr>
            <a:endParaRPr lang="es-EC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El ingles  se aprende durante toda la vida por lo cual será un proceso largo.</a:t>
            </a:r>
          </a:p>
          <a:p>
            <a:pPr marL="36576" indent="0" algn="just">
              <a:buNone/>
            </a:pPr>
            <a:endParaRPr lang="es-EC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r>
              <a:rPr lang="es-EC" b="1" dirty="0" smtClean="0">
                <a:solidFill>
                  <a:schemeClr val="bg2">
                    <a:lumMod val="75000"/>
                  </a:schemeClr>
                </a:solidFill>
              </a:rPr>
              <a:t>Se  aplicaran los conocimientos a través de relaciones con la vida cotidiana </a:t>
            </a:r>
            <a:endParaRPr lang="es-EC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Personalizado 4">
      <a:dk1>
        <a:srgbClr val="FDCFF3"/>
      </a:dk1>
      <a:lt1>
        <a:srgbClr val="FBA2E7"/>
      </a:lt1>
      <a:dk2>
        <a:srgbClr val="ECCEFA"/>
      </a:dk2>
      <a:lt2>
        <a:srgbClr val="FDCFF3"/>
      </a:lt2>
      <a:accent1>
        <a:srgbClr val="DA9EF5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F860D7"/>
      </a:accent6>
      <a:hlink>
        <a:srgbClr val="F860D7"/>
      </a:hlink>
      <a:folHlink>
        <a:srgbClr val="BB4BE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1659</TotalTime>
  <Words>572</Words>
  <Application>Microsoft Office PowerPoint</Application>
  <PresentationFormat>Presentación en pantalla (4:3)</PresentationFormat>
  <Paragraphs>83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Técnico</vt:lpstr>
      <vt:lpstr>APLICACIÓN DE LAS TIC COMO ESTRATEGIA MEJORADORA DE LA ENSEÑANZA DEL INGLESEN LA INSTITUCIÓN EDUCATIVA NORMAL SUPERIOR DE ENVIGADO  </vt:lpstr>
      <vt:lpstr>PLANTEAMIENTO DEL PROBLEMA </vt:lpstr>
      <vt:lpstr>J U S T I F I C A C I Ó N</vt:lpstr>
      <vt:lpstr>O B J E T I V O  S</vt:lpstr>
      <vt:lpstr>H I P O T E S I S</vt:lpstr>
      <vt:lpstr>TABLA DE ACTIVIDADES</vt:lpstr>
      <vt:lpstr>Presentación de PowerPoint</vt:lpstr>
      <vt:lpstr>RESULTADOS</vt:lpstr>
      <vt:lpstr>CONCLUSIONES</vt:lpstr>
      <vt:lpstr>RECOMENDACIONES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PARA LA IMPLEMENTACIÓN DE LAS TICS COMO SOPORTE EN LA ASIGNATURA DE QUÍMICA EN EL COLEGIO SUDAMERICANO DE LA CIUDAD DE CUENCA</dc:title>
  <dc:creator>Ing. Estean Cuesta</dc:creator>
  <cp:lastModifiedBy>usuario</cp:lastModifiedBy>
  <cp:revision>182</cp:revision>
  <dcterms:created xsi:type="dcterms:W3CDTF">2009-11-19T14:57:51Z</dcterms:created>
  <dcterms:modified xsi:type="dcterms:W3CDTF">2014-05-28T23:07:32Z</dcterms:modified>
</cp:coreProperties>
</file>